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aleway"/>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regular.fntdata"/><Relationship Id="rId25" Type="http://schemas.openxmlformats.org/officeDocument/2006/relationships/slide" Target="slides/slide20.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gif>
</file>

<file path=ppt/media/image2.gif>
</file>

<file path=ppt/media/image3.png>
</file>

<file path=ppt/media/image4.png>
</file>

<file path=ppt/media/image5.gif>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bd185a88b0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bd185a88b0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bd185a88b0_0_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bd185a88b0_0_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bd185a88b0_0_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bd185a88b0_0_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bd185a88b0_0_9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bd185a88b0_0_9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bd185a88b0_0_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bd185a88b0_0_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bd185a88b0_0_9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bd185a88b0_0_9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bd185a88b0_0_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bd185a88b0_0_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bd185a88b0_0_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bd185a88b0_0_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bd185a88b0_0_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bd185a88b0_0_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bd185a88b0_0_9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bd185a88b0_0_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bd185a88b0_0_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bd185a88b0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bd185a88b0_0_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bd185a88b0_0_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bd185a88b0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bd185a88b0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bd185a88b0_0_8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bd185a88b0_0_8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bd185a88b0_0_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bd185a88b0_0_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bd185a88b0_0_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bd185a88b0_0_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bd185a88b0_0_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bd185a88b0_0_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bd185a88b0_0_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bd185a88b0_0_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bd185a88b0_0_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bd185a88b0_0_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11.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 Id="rId4" Type="http://schemas.openxmlformats.org/officeDocument/2006/relationships/image" Target="../media/image15.png"/><Relationship Id="rId5"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gif"/><Relationship Id="rId4" Type="http://schemas.openxmlformats.org/officeDocument/2006/relationships/image" Target="../media/image5.gif"/><Relationship Id="rId5" Type="http://schemas.openxmlformats.org/officeDocument/2006/relationships/image" Target="../media/image7.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DL WEEK - Session 1</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i="1" lang="en"/>
              <a:t>Basic fundamentals of Machine Learning, Introduction to Pytorch</a:t>
            </a:r>
            <a:endParaRPr i="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Cost function</a:t>
            </a:r>
            <a:endParaRPr/>
          </a:p>
        </p:txBody>
      </p:sp>
      <p:sp>
        <p:nvSpPr>
          <p:cNvPr id="152" name="Google Shape;152;p22"/>
          <p:cNvSpPr txBox="1"/>
          <p:nvPr>
            <p:ph idx="1" type="body"/>
          </p:nvPr>
        </p:nvSpPr>
        <p:spPr>
          <a:xfrm>
            <a:off x="729450" y="1758025"/>
            <a:ext cx="4233600" cy="312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rgbClr val="000000"/>
                </a:solidFill>
                <a:highlight>
                  <a:srgbClr val="FFFFFF"/>
                </a:highlight>
                <a:latin typeface="Calibri"/>
                <a:ea typeface="Calibri"/>
                <a:cs typeface="Calibri"/>
                <a:sym typeface="Calibri"/>
              </a:rPr>
              <a:t>we need to have a metric to evaluate how well our model is fitting the given data. This metric is modelled into a function which we call a cost function. So the cost function defines how much the given line is deviating from the points in the given dataset. </a:t>
            </a:r>
            <a:endParaRPr sz="1600">
              <a:solidFill>
                <a:srgbClr val="000000"/>
              </a:solidFill>
              <a:highlight>
                <a:srgbClr val="FFFFFF"/>
              </a:highlight>
              <a:latin typeface="Calibri"/>
              <a:ea typeface="Calibri"/>
              <a:cs typeface="Calibri"/>
              <a:sym typeface="Calibri"/>
            </a:endParaRPr>
          </a:p>
          <a:p>
            <a:pPr indent="0" lvl="0" marL="0" rtl="0" algn="l">
              <a:spcBef>
                <a:spcPts val="1200"/>
              </a:spcBef>
              <a:spcAft>
                <a:spcPts val="1200"/>
              </a:spcAft>
              <a:buNone/>
            </a:pPr>
            <a:r>
              <a:rPr b="1" lang="en" sz="1600">
                <a:solidFill>
                  <a:srgbClr val="000000"/>
                </a:solidFill>
                <a:highlight>
                  <a:srgbClr val="FFFFFF"/>
                </a:highlight>
                <a:latin typeface="Calibri"/>
                <a:ea typeface="Calibri"/>
                <a:cs typeface="Calibri"/>
                <a:sym typeface="Calibri"/>
              </a:rPr>
              <a:t>We need to model our cost function in terms of our parameters which define the line so that we can find the “optimal” set of parameters when the cost is minimum.</a:t>
            </a:r>
            <a:endParaRPr b="1" sz="1600">
              <a:solidFill>
                <a:srgbClr val="000000"/>
              </a:solidFill>
              <a:highlight>
                <a:srgbClr val="FFFFFF"/>
              </a:highlight>
              <a:latin typeface="Calibri"/>
              <a:ea typeface="Calibri"/>
              <a:cs typeface="Calibri"/>
              <a:sym typeface="Calibri"/>
            </a:endParaRPr>
          </a:p>
        </p:txBody>
      </p:sp>
      <p:pic>
        <p:nvPicPr>
          <p:cNvPr id="153" name="Google Shape;153;p22"/>
          <p:cNvPicPr preferRelativeResize="0"/>
          <p:nvPr/>
        </p:nvPicPr>
        <p:blipFill rotWithShape="1">
          <a:blip r:embed="rId3">
            <a:alphaModFix/>
          </a:blip>
          <a:srcRect b="5856" l="5364" r="6700" t="19727"/>
          <a:stretch/>
        </p:blipFill>
        <p:spPr>
          <a:xfrm>
            <a:off x="5374075" y="1853850"/>
            <a:ext cx="3219375" cy="2637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Mean Squared Error</a:t>
            </a:r>
            <a:endParaRPr/>
          </a:p>
        </p:txBody>
      </p:sp>
      <p:pic>
        <p:nvPicPr>
          <p:cNvPr id="159" name="Google Shape;159;p23"/>
          <p:cNvPicPr preferRelativeResize="0"/>
          <p:nvPr/>
        </p:nvPicPr>
        <p:blipFill rotWithShape="1">
          <a:blip r:embed="rId3">
            <a:alphaModFix/>
          </a:blip>
          <a:srcRect b="0" l="0" r="0" t="8700"/>
          <a:stretch/>
        </p:blipFill>
        <p:spPr>
          <a:xfrm>
            <a:off x="729450" y="2005275"/>
            <a:ext cx="3971925" cy="1252275"/>
          </a:xfrm>
          <a:prstGeom prst="rect">
            <a:avLst/>
          </a:prstGeom>
          <a:noFill/>
          <a:ln>
            <a:noFill/>
          </a:ln>
        </p:spPr>
      </p:pic>
      <p:sp>
        <p:nvSpPr>
          <p:cNvPr id="160" name="Google Shape;160;p23"/>
          <p:cNvSpPr/>
          <p:nvPr/>
        </p:nvSpPr>
        <p:spPr>
          <a:xfrm>
            <a:off x="2890222" y="2314575"/>
            <a:ext cx="312050" cy="490600"/>
          </a:xfrm>
          <a:custGeom>
            <a:rect b="b" l="l" r="r" t="t"/>
            <a:pathLst>
              <a:path extrusionOk="0" h="19624" w="12482">
                <a:moveTo>
                  <a:pt x="7321" y="0"/>
                </a:moveTo>
                <a:cubicBezTo>
                  <a:pt x="4045" y="0"/>
                  <a:pt x="658" y="3456"/>
                  <a:pt x="120" y="6687"/>
                </a:cubicBezTo>
                <a:cubicBezTo>
                  <a:pt x="-720" y="11730"/>
                  <a:pt x="4192" y="21365"/>
                  <a:pt x="8864" y="19288"/>
                </a:cubicBezTo>
                <a:cubicBezTo>
                  <a:pt x="14617" y="16731"/>
                  <a:pt x="13101" y="514"/>
                  <a:pt x="6806" y="514"/>
                </a:cubicBezTo>
              </a:path>
            </a:pathLst>
          </a:custGeom>
          <a:noFill/>
          <a:ln cap="flat" cmpd="sng" w="9525">
            <a:solidFill>
              <a:schemeClr val="dk2"/>
            </a:solidFill>
            <a:prstDash val="solid"/>
            <a:round/>
            <a:headEnd len="med" w="med" type="none"/>
            <a:tailEnd len="med" w="med" type="none"/>
          </a:ln>
        </p:spPr>
      </p:sp>
      <p:sp>
        <p:nvSpPr>
          <p:cNvPr id="161" name="Google Shape;161;p23"/>
          <p:cNvSpPr/>
          <p:nvPr/>
        </p:nvSpPr>
        <p:spPr>
          <a:xfrm>
            <a:off x="3560029" y="2239302"/>
            <a:ext cx="363075" cy="556425"/>
          </a:xfrm>
          <a:custGeom>
            <a:rect b="b" l="l" r="r" t="t"/>
            <a:pathLst>
              <a:path extrusionOk="0" h="22257" w="14523">
                <a:moveTo>
                  <a:pt x="10361" y="1468"/>
                </a:moveTo>
                <a:cubicBezTo>
                  <a:pt x="7803" y="-579"/>
                  <a:pt x="1738" y="-570"/>
                  <a:pt x="588" y="2497"/>
                </a:cubicBezTo>
                <a:cubicBezTo>
                  <a:pt x="-2015" y="9436"/>
                  <a:pt x="5019" y="25101"/>
                  <a:pt x="11647" y="21785"/>
                </a:cubicBezTo>
                <a:cubicBezTo>
                  <a:pt x="18012" y="18600"/>
                  <a:pt x="12249" y="6620"/>
                  <a:pt x="8304" y="696"/>
                </a:cubicBezTo>
              </a:path>
            </a:pathLst>
          </a:custGeom>
          <a:noFill/>
          <a:ln cap="flat" cmpd="sng" w="9525">
            <a:solidFill>
              <a:schemeClr val="dk2"/>
            </a:solidFill>
            <a:prstDash val="solid"/>
            <a:round/>
            <a:headEnd len="med" w="med" type="none"/>
            <a:tailEnd len="med" w="med" type="none"/>
          </a:ln>
        </p:spPr>
      </p:sp>
      <p:sp>
        <p:nvSpPr>
          <p:cNvPr id="162" name="Google Shape;162;p23"/>
          <p:cNvSpPr/>
          <p:nvPr/>
        </p:nvSpPr>
        <p:spPr>
          <a:xfrm>
            <a:off x="3066800" y="2764625"/>
            <a:ext cx="154325" cy="628950"/>
          </a:xfrm>
          <a:custGeom>
            <a:rect b="b" l="l" r="r" t="t"/>
            <a:pathLst>
              <a:path extrusionOk="0" h="25158" w="6173">
                <a:moveTo>
                  <a:pt x="1029" y="0"/>
                </a:moveTo>
                <a:cubicBezTo>
                  <a:pt x="1606" y="5198"/>
                  <a:pt x="635" y="10499"/>
                  <a:pt x="1286" y="15688"/>
                </a:cubicBezTo>
                <a:cubicBezTo>
                  <a:pt x="1521" y="17561"/>
                  <a:pt x="1811" y="19477"/>
                  <a:pt x="1544" y="21346"/>
                </a:cubicBezTo>
                <a:cubicBezTo>
                  <a:pt x="1374" y="22534"/>
                  <a:pt x="2394" y="25793"/>
                  <a:pt x="1544" y="24946"/>
                </a:cubicBezTo>
                <a:cubicBezTo>
                  <a:pt x="276" y="23683"/>
                  <a:pt x="0" y="18013"/>
                  <a:pt x="0" y="19803"/>
                </a:cubicBezTo>
                <a:cubicBezTo>
                  <a:pt x="0" y="21649"/>
                  <a:pt x="282" y="25453"/>
                  <a:pt x="2058" y="24946"/>
                </a:cubicBezTo>
                <a:cubicBezTo>
                  <a:pt x="4645" y="24208"/>
                  <a:pt x="4679" y="20240"/>
                  <a:pt x="6173" y="18003"/>
                </a:cubicBezTo>
              </a:path>
            </a:pathLst>
          </a:custGeom>
          <a:noFill/>
          <a:ln cap="flat" cmpd="sng" w="9525">
            <a:solidFill>
              <a:schemeClr val="dk2"/>
            </a:solidFill>
            <a:prstDash val="solid"/>
            <a:round/>
            <a:headEnd len="med" w="med" type="none"/>
            <a:tailEnd len="med" w="med" type="none"/>
          </a:ln>
        </p:spPr>
      </p:sp>
      <p:sp>
        <p:nvSpPr>
          <p:cNvPr id="163" name="Google Shape;163;p23"/>
          <p:cNvSpPr/>
          <p:nvPr/>
        </p:nvSpPr>
        <p:spPr>
          <a:xfrm>
            <a:off x="3691091" y="2687475"/>
            <a:ext cx="250100" cy="694375"/>
          </a:xfrm>
          <a:custGeom>
            <a:rect b="b" l="l" r="r" t="t"/>
            <a:pathLst>
              <a:path extrusionOk="0" h="27775" w="10004">
                <a:moveTo>
                  <a:pt x="3061" y="0"/>
                </a:moveTo>
                <a:cubicBezTo>
                  <a:pt x="3658" y="5976"/>
                  <a:pt x="2758" y="12093"/>
                  <a:pt x="3832" y="18002"/>
                </a:cubicBezTo>
                <a:cubicBezTo>
                  <a:pt x="4186" y="19949"/>
                  <a:pt x="4346" y="21938"/>
                  <a:pt x="4346" y="23917"/>
                </a:cubicBezTo>
                <a:cubicBezTo>
                  <a:pt x="4346" y="25035"/>
                  <a:pt x="5089" y="27761"/>
                  <a:pt x="4089" y="27261"/>
                </a:cubicBezTo>
                <a:cubicBezTo>
                  <a:pt x="2510" y="26472"/>
                  <a:pt x="2497" y="24100"/>
                  <a:pt x="1518" y="22632"/>
                </a:cubicBezTo>
                <a:cubicBezTo>
                  <a:pt x="1134" y="22057"/>
                  <a:pt x="0" y="20343"/>
                  <a:pt x="489" y="20831"/>
                </a:cubicBezTo>
                <a:cubicBezTo>
                  <a:pt x="2334" y="22673"/>
                  <a:pt x="1482" y="27775"/>
                  <a:pt x="4089" y="27775"/>
                </a:cubicBezTo>
                <a:cubicBezTo>
                  <a:pt x="7195" y="27775"/>
                  <a:pt x="8282" y="23160"/>
                  <a:pt x="10004" y="20574"/>
                </a:cubicBezTo>
              </a:path>
            </a:pathLst>
          </a:custGeom>
          <a:noFill/>
          <a:ln cap="flat" cmpd="sng" w="9525">
            <a:solidFill>
              <a:schemeClr val="dk2"/>
            </a:solidFill>
            <a:prstDash val="solid"/>
            <a:round/>
            <a:headEnd len="med" w="med" type="none"/>
            <a:tailEnd len="med" w="med" type="none"/>
          </a:ln>
        </p:spPr>
      </p:sp>
      <p:sp>
        <p:nvSpPr>
          <p:cNvPr id="164" name="Google Shape;164;p23"/>
          <p:cNvSpPr txBox="1"/>
          <p:nvPr/>
        </p:nvSpPr>
        <p:spPr>
          <a:xfrm>
            <a:off x="2551200" y="3381850"/>
            <a:ext cx="925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predicted</a:t>
            </a:r>
            <a:endParaRPr>
              <a:latin typeface="Lato"/>
              <a:ea typeface="Lato"/>
              <a:cs typeface="Lato"/>
              <a:sym typeface="Lato"/>
            </a:endParaRPr>
          </a:p>
        </p:txBody>
      </p:sp>
      <p:sp>
        <p:nvSpPr>
          <p:cNvPr id="165" name="Google Shape;165;p23"/>
          <p:cNvSpPr txBox="1"/>
          <p:nvPr/>
        </p:nvSpPr>
        <p:spPr>
          <a:xfrm>
            <a:off x="3477000" y="3381850"/>
            <a:ext cx="117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groundtruth</a:t>
            </a:r>
            <a:endParaRPr>
              <a:latin typeface="Lato"/>
              <a:ea typeface="Lato"/>
              <a:cs typeface="Lato"/>
              <a:sym typeface="Lato"/>
            </a:endParaRPr>
          </a:p>
        </p:txBody>
      </p:sp>
      <p:pic>
        <p:nvPicPr>
          <p:cNvPr id="166" name="Google Shape;166;p23"/>
          <p:cNvPicPr preferRelativeResize="0"/>
          <p:nvPr/>
        </p:nvPicPr>
        <p:blipFill>
          <a:blip r:embed="rId4">
            <a:alphaModFix/>
          </a:blip>
          <a:stretch>
            <a:fillRect/>
          </a:stretch>
        </p:blipFill>
        <p:spPr>
          <a:xfrm>
            <a:off x="5461950" y="776050"/>
            <a:ext cx="2668501" cy="1988575"/>
          </a:xfrm>
          <a:prstGeom prst="rect">
            <a:avLst/>
          </a:prstGeom>
          <a:noFill/>
          <a:ln>
            <a:noFill/>
          </a:ln>
        </p:spPr>
      </p:pic>
      <p:pic>
        <p:nvPicPr>
          <p:cNvPr id="167" name="Google Shape;167;p23"/>
          <p:cNvPicPr preferRelativeResize="0"/>
          <p:nvPr/>
        </p:nvPicPr>
        <p:blipFill>
          <a:blip r:embed="rId5">
            <a:alphaModFix/>
          </a:blip>
          <a:stretch>
            <a:fillRect/>
          </a:stretch>
        </p:blipFill>
        <p:spPr>
          <a:xfrm>
            <a:off x="4654800" y="3044804"/>
            <a:ext cx="4374575" cy="171229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Gradient Descent</a:t>
            </a:r>
            <a:endParaRPr/>
          </a:p>
        </p:txBody>
      </p:sp>
      <p:pic>
        <p:nvPicPr>
          <p:cNvPr id="173" name="Google Shape;173;p24"/>
          <p:cNvPicPr preferRelativeResize="0"/>
          <p:nvPr/>
        </p:nvPicPr>
        <p:blipFill>
          <a:blip r:embed="rId3">
            <a:alphaModFix/>
          </a:blip>
          <a:stretch>
            <a:fillRect/>
          </a:stretch>
        </p:blipFill>
        <p:spPr>
          <a:xfrm>
            <a:off x="300275" y="1853850"/>
            <a:ext cx="4488495" cy="2984849"/>
          </a:xfrm>
          <a:prstGeom prst="rect">
            <a:avLst/>
          </a:prstGeom>
          <a:noFill/>
          <a:ln>
            <a:noFill/>
          </a:ln>
        </p:spPr>
      </p:pic>
      <p:sp>
        <p:nvSpPr>
          <p:cNvPr id="174" name="Google Shape;174;p24"/>
          <p:cNvSpPr txBox="1"/>
          <p:nvPr/>
        </p:nvSpPr>
        <p:spPr>
          <a:xfrm>
            <a:off x="5407100" y="1819525"/>
            <a:ext cx="30540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highlight>
                  <a:srgbClr val="FFFFFF"/>
                </a:highlight>
                <a:latin typeface="Calibri"/>
                <a:ea typeface="Calibri"/>
                <a:cs typeface="Calibri"/>
                <a:sym typeface="Calibri"/>
              </a:rPr>
              <a:t>Let’s imagine a valley where a person at the top has to reach the bottom of it and the person has no clue as to which direction the minima is.</a:t>
            </a:r>
            <a:endParaRPr sz="1600">
              <a:solidFill>
                <a:srgbClr val="292929"/>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sz="1600">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txBox="1"/>
          <p:nvPr/>
        </p:nvSpPr>
        <p:spPr>
          <a:xfrm>
            <a:off x="691800" y="1369475"/>
            <a:ext cx="7760400" cy="28938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Calibri"/>
              <a:buChar char="-"/>
            </a:pPr>
            <a:r>
              <a:rPr lang="en" sz="1600">
                <a:highlight>
                  <a:srgbClr val="FFFFFF"/>
                </a:highlight>
                <a:latin typeface="Calibri"/>
                <a:ea typeface="Calibri"/>
                <a:cs typeface="Calibri"/>
                <a:sym typeface="Calibri"/>
              </a:rPr>
              <a:t>When the person is on the left of the minima, the slope at the point at which he is standing is negative. Now suppose we subtract this negative value from the value of m and c at that particular point we can see that m and c would increase (subtracting a negative value basically adds it) and hence the person would move closer to the minima (i.e) to the right. </a:t>
            </a:r>
            <a:endParaRPr sz="1600">
              <a:highlight>
                <a:srgbClr val="FFFFFF"/>
              </a:highlight>
              <a:latin typeface="Calibri"/>
              <a:ea typeface="Calibri"/>
              <a:cs typeface="Calibri"/>
              <a:sym typeface="Calibri"/>
            </a:endParaRPr>
          </a:p>
          <a:p>
            <a:pPr indent="-330200" lvl="0" marL="457200" rtl="0" algn="l">
              <a:spcBef>
                <a:spcPts val="0"/>
              </a:spcBef>
              <a:spcAft>
                <a:spcPts val="0"/>
              </a:spcAft>
              <a:buSzPts val="1600"/>
              <a:buFont typeface="Calibri"/>
              <a:buChar char="-"/>
            </a:pPr>
            <a:r>
              <a:rPr lang="en" sz="1600">
                <a:highlight>
                  <a:srgbClr val="FFFFFF"/>
                </a:highlight>
                <a:latin typeface="Calibri"/>
                <a:ea typeface="Calibri"/>
                <a:cs typeface="Calibri"/>
                <a:sym typeface="Calibri"/>
              </a:rPr>
              <a:t>Similarly, if the person is on the right of the minima the slope at that point is positive and hence by subtracting this positive value from m and c, the person would move towards the minima (i.e) to the left.</a:t>
            </a:r>
            <a:endParaRPr sz="1600">
              <a:highlight>
                <a:srgbClr val="FFFFFF"/>
              </a:highlight>
              <a:latin typeface="Calibri"/>
              <a:ea typeface="Calibri"/>
              <a:cs typeface="Calibri"/>
              <a:sym typeface="Calibri"/>
            </a:endParaRPr>
          </a:p>
          <a:p>
            <a:pPr indent="-330200" lvl="0" marL="457200" rtl="0" algn="l">
              <a:spcBef>
                <a:spcPts val="0"/>
              </a:spcBef>
              <a:spcAft>
                <a:spcPts val="0"/>
              </a:spcAft>
              <a:buSzPts val="1600"/>
              <a:buFont typeface="Calibri"/>
              <a:buChar char="-"/>
            </a:pPr>
            <a:r>
              <a:rPr lang="en" sz="1600">
                <a:highlight>
                  <a:srgbClr val="FFFFFF"/>
                </a:highlight>
                <a:latin typeface="Calibri"/>
                <a:ea typeface="Calibri"/>
                <a:cs typeface="Calibri"/>
                <a:sym typeface="Calibri"/>
              </a:rPr>
              <a:t>As the person moves closer and closer to the minima the slope would decrease and hence the person would take smaller and smaller steps. Hence the person can’t reach the exact minima but go as close as possible to it.</a:t>
            </a:r>
            <a:endParaRPr sz="1600">
              <a:highlight>
                <a:srgbClr val="FFFFFF"/>
              </a:highlight>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26"/>
          <p:cNvPicPr preferRelativeResize="0"/>
          <p:nvPr/>
        </p:nvPicPr>
        <p:blipFill>
          <a:blip r:embed="rId3">
            <a:alphaModFix/>
          </a:blip>
          <a:stretch>
            <a:fillRect/>
          </a:stretch>
        </p:blipFill>
        <p:spPr>
          <a:xfrm>
            <a:off x="1488775" y="1297238"/>
            <a:ext cx="6667500" cy="2771775"/>
          </a:xfrm>
          <a:prstGeom prst="rect">
            <a:avLst/>
          </a:prstGeom>
          <a:noFill/>
          <a:ln>
            <a:noFill/>
          </a:ln>
        </p:spPr>
      </p:pic>
      <p:sp>
        <p:nvSpPr>
          <p:cNvPr id="185" name="Google Shape;185;p26"/>
          <p:cNvSpPr txBox="1"/>
          <p:nvPr/>
        </p:nvSpPr>
        <p:spPr>
          <a:xfrm>
            <a:off x="494175" y="4183000"/>
            <a:ext cx="83592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highlight>
                  <a:srgbClr val="FFFFFF"/>
                </a:highlight>
                <a:latin typeface="Calibri"/>
                <a:ea typeface="Calibri"/>
                <a:cs typeface="Calibri"/>
                <a:sym typeface="Calibri"/>
              </a:rPr>
              <a:t>Hence the aim of a linear regression model should be to reduce the cost as much as possible but since it can never reach the absolute minima, we can stop training once the cost is saturated. </a:t>
            </a:r>
            <a:endParaRPr sz="1600">
              <a:highlight>
                <a:srgbClr val="FFFFFF"/>
              </a:highlight>
              <a:latin typeface="Calibri"/>
              <a:ea typeface="Calibri"/>
              <a:cs typeface="Calibri"/>
              <a:sym typeface="Calibri"/>
            </a:endParaRPr>
          </a:p>
          <a:p>
            <a:pPr indent="0" lvl="0" marL="0" rtl="0" algn="ctr">
              <a:spcBef>
                <a:spcPts val="0"/>
              </a:spcBef>
              <a:spcAft>
                <a:spcPts val="0"/>
              </a:spcAft>
              <a:buNone/>
            </a:pPr>
            <a:r>
              <a:rPr lang="en" sz="1600">
                <a:highlight>
                  <a:srgbClr val="FFFFFF"/>
                </a:highlight>
                <a:latin typeface="Calibri"/>
                <a:ea typeface="Calibri"/>
                <a:cs typeface="Calibri"/>
                <a:sym typeface="Calibri"/>
              </a:rPr>
              <a:t>(i.e the model can’t improve further)</a:t>
            </a:r>
            <a:r>
              <a:rPr lang="en" sz="1600">
                <a:solidFill>
                  <a:srgbClr val="292929"/>
                </a:solidFill>
                <a:highlight>
                  <a:srgbClr val="FFFFFF"/>
                </a:highlight>
                <a:latin typeface="Georgia"/>
                <a:ea typeface="Georgia"/>
                <a:cs typeface="Georgia"/>
                <a:sym typeface="Georgia"/>
              </a:rPr>
              <a:t>.</a:t>
            </a:r>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Gradient Descent for Linear Regression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Some important points</a:t>
            </a:r>
            <a:endParaRPr/>
          </a:p>
        </p:txBody>
      </p:sp>
      <p:sp>
        <p:nvSpPr>
          <p:cNvPr id="196" name="Google Shape;196;p28"/>
          <p:cNvSpPr txBox="1"/>
          <p:nvPr/>
        </p:nvSpPr>
        <p:spPr>
          <a:xfrm>
            <a:off x="450050" y="1896675"/>
            <a:ext cx="8358300" cy="23397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SzPts val="1400"/>
              <a:buFont typeface="Calibri"/>
              <a:buChar char="-"/>
            </a:pPr>
            <a:r>
              <a:rPr b="1" lang="en">
                <a:highlight>
                  <a:srgbClr val="FFFFFF"/>
                </a:highlight>
                <a:latin typeface="Calibri"/>
                <a:ea typeface="Calibri"/>
                <a:cs typeface="Calibri"/>
                <a:sym typeface="Calibri"/>
              </a:rPr>
              <a:t>Learning rate:</a:t>
            </a:r>
            <a:r>
              <a:rPr lang="en">
                <a:highlight>
                  <a:srgbClr val="FFFFFF"/>
                </a:highlight>
                <a:latin typeface="Calibri"/>
                <a:ea typeface="Calibri"/>
                <a:cs typeface="Calibri"/>
                <a:sym typeface="Calibri"/>
              </a:rPr>
              <a:t> whenever we update the values of m and c, we must ensure that we take sufficiently small steps so that it </a:t>
            </a:r>
            <a:r>
              <a:rPr lang="en">
                <a:highlight>
                  <a:srgbClr val="FFFFFF"/>
                </a:highlight>
                <a:latin typeface="Calibri"/>
                <a:ea typeface="Calibri"/>
                <a:cs typeface="Calibri"/>
                <a:sym typeface="Calibri"/>
              </a:rPr>
              <a:t>wouldn't</a:t>
            </a:r>
            <a:r>
              <a:rPr lang="en">
                <a:highlight>
                  <a:srgbClr val="FFFFFF"/>
                </a:highlight>
                <a:latin typeface="Calibri"/>
                <a:ea typeface="Calibri"/>
                <a:cs typeface="Calibri"/>
                <a:sym typeface="Calibri"/>
              </a:rPr>
              <a:t> overshoot or cross the minima and move to the other side. For example, if we are at the highest point on the peak the value of the slope at that point is very high and hence there is a high possibility that if we don’t scale down the step size we can overshoot and cross the minima.</a:t>
            </a:r>
            <a:br>
              <a:rPr lang="en">
                <a:highlight>
                  <a:srgbClr val="FFFFFF"/>
                </a:highlight>
                <a:latin typeface="Calibri"/>
                <a:ea typeface="Calibri"/>
                <a:cs typeface="Calibri"/>
                <a:sym typeface="Calibri"/>
              </a:rPr>
            </a:br>
            <a:endParaRPr>
              <a:highlight>
                <a:srgbClr val="FFFFFF"/>
              </a:highlight>
              <a:latin typeface="Calibri"/>
              <a:ea typeface="Calibri"/>
              <a:cs typeface="Calibri"/>
              <a:sym typeface="Calibri"/>
            </a:endParaRPr>
          </a:p>
          <a:p>
            <a:pPr indent="-317500" lvl="0" marL="457200" marR="0" rtl="0" algn="l">
              <a:lnSpc>
                <a:spcPct val="100000"/>
              </a:lnSpc>
              <a:spcBef>
                <a:spcPts val="0"/>
              </a:spcBef>
              <a:spcAft>
                <a:spcPts val="0"/>
              </a:spcAft>
              <a:buSzPts val="1400"/>
              <a:buFont typeface="Calibri"/>
              <a:buChar char="-"/>
            </a:pPr>
            <a:r>
              <a:rPr b="1" lang="en">
                <a:highlight>
                  <a:srgbClr val="FFFFFF"/>
                </a:highlight>
                <a:latin typeface="Calibri"/>
                <a:ea typeface="Calibri"/>
                <a:cs typeface="Calibri"/>
                <a:sym typeface="Calibri"/>
              </a:rPr>
              <a:t>Initial values of m and c:</a:t>
            </a:r>
            <a:r>
              <a:rPr lang="en">
                <a:highlight>
                  <a:srgbClr val="FFFFFF"/>
                </a:highlight>
                <a:latin typeface="Calibri"/>
                <a:ea typeface="Calibri"/>
                <a:cs typeface="Calibri"/>
                <a:sym typeface="Calibri"/>
              </a:rPr>
              <a:t> Frankly speaking, there is no ideal </a:t>
            </a:r>
            <a:r>
              <a:rPr lang="en">
                <a:highlight>
                  <a:srgbClr val="FFFFFF"/>
                </a:highlight>
                <a:latin typeface="Calibri"/>
                <a:ea typeface="Calibri"/>
                <a:cs typeface="Calibri"/>
                <a:sym typeface="Calibri"/>
              </a:rPr>
              <a:t>initial</a:t>
            </a:r>
            <a:r>
              <a:rPr lang="en">
                <a:highlight>
                  <a:srgbClr val="FFFFFF"/>
                </a:highlight>
                <a:latin typeface="Calibri"/>
                <a:ea typeface="Calibri"/>
                <a:cs typeface="Calibri"/>
                <a:sym typeface="Calibri"/>
              </a:rPr>
              <a:t> value. A common practise is to randomly initialize the starting values and proceed from there. </a:t>
            </a:r>
            <a:r>
              <a:rPr b="1" lang="en">
                <a:highlight>
                  <a:srgbClr val="FFFFFF"/>
                </a:highlight>
                <a:latin typeface="Calibri"/>
                <a:ea typeface="Calibri"/>
                <a:cs typeface="Calibri"/>
                <a:sym typeface="Calibri"/>
              </a:rPr>
              <a:t>What happens when you initialize the values to 0??? </a:t>
            </a:r>
            <a:endParaRPr>
              <a:highlight>
                <a:srgbClr val="FFFFFF"/>
              </a:highlight>
              <a:latin typeface="Calibri"/>
              <a:ea typeface="Calibri"/>
              <a:cs typeface="Calibri"/>
              <a:sym typeface="Calibri"/>
            </a:endParaRPr>
          </a:p>
          <a:p>
            <a:pPr indent="0" lvl="0" marL="457200" marR="0" rtl="0" algn="l">
              <a:lnSpc>
                <a:spcPct val="100000"/>
              </a:lnSpc>
              <a:spcBef>
                <a:spcPts val="0"/>
              </a:spcBef>
              <a:spcAft>
                <a:spcPts val="0"/>
              </a:spcAft>
              <a:buNone/>
            </a:pPr>
            <a:r>
              <a:t/>
            </a:r>
            <a:endParaRPr>
              <a:highlight>
                <a:srgbClr val="FFFFFF"/>
              </a:highlight>
              <a:latin typeface="Calibri"/>
              <a:ea typeface="Calibri"/>
              <a:cs typeface="Calibri"/>
              <a:sym typeface="Calibri"/>
            </a:endParaRPr>
          </a:p>
          <a:p>
            <a:pPr indent="-317500" lvl="0" marL="457200" marR="0" rtl="0" algn="l">
              <a:lnSpc>
                <a:spcPct val="100000"/>
              </a:lnSpc>
              <a:spcBef>
                <a:spcPts val="0"/>
              </a:spcBef>
              <a:spcAft>
                <a:spcPts val="0"/>
              </a:spcAft>
              <a:buSzPts val="1400"/>
              <a:buFont typeface="Calibri"/>
              <a:buChar char="-"/>
            </a:pPr>
            <a:r>
              <a:rPr b="1" lang="en">
                <a:highlight>
                  <a:srgbClr val="FFFFFF"/>
                </a:highlight>
                <a:latin typeface="Calibri"/>
                <a:ea typeface="Calibri"/>
                <a:cs typeface="Calibri"/>
                <a:sym typeface="Calibri"/>
              </a:rPr>
              <a:t>Multiple optimas: </a:t>
            </a:r>
            <a:r>
              <a:rPr lang="en">
                <a:highlight>
                  <a:srgbClr val="FFFFFF"/>
                </a:highlight>
                <a:latin typeface="Calibri"/>
                <a:ea typeface="Calibri"/>
                <a:cs typeface="Calibri"/>
                <a:sym typeface="Calibri"/>
              </a:rPr>
              <a:t>We have taken a simple ideal case, where there are no local minimas. There is high chance that the model can converge to these local minimas which is not entirely useful in our case.  </a:t>
            </a:r>
            <a:endParaRPr>
              <a:highlight>
                <a:srgbClr val="FFFFFF"/>
              </a:highlight>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Neural Networks</a:t>
            </a:r>
            <a:endParaRPr/>
          </a:p>
        </p:txBody>
      </p:sp>
      <p:sp>
        <p:nvSpPr>
          <p:cNvPr id="202" name="Google Shape;202;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lnSpc>
                <a:spcPct val="100000"/>
              </a:lnSpc>
              <a:spcBef>
                <a:spcPts val="1400"/>
              </a:spcBef>
              <a:spcAft>
                <a:spcPts val="0"/>
              </a:spcAft>
              <a:buNone/>
            </a:pPr>
            <a:r>
              <a:rPr lang="en" sz="1600">
                <a:solidFill>
                  <a:srgbClr val="000000"/>
                </a:solidFill>
                <a:highlight>
                  <a:srgbClr val="FFFFFF"/>
                </a:highlight>
                <a:latin typeface="Calibri"/>
                <a:ea typeface="Calibri"/>
                <a:cs typeface="Calibri"/>
                <a:sym typeface="Calibri"/>
              </a:rPr>
              <a:t>Neural Networks (also called ANNs) are the fundamental units in Deep Learning. When broken down, it can be </a:t>
            </a:r>
            <a:r>
              <a:rPr lang="en" sz="1600">
                <a:solidFill>
                  <a:srgbClr val="000000"/>
                </a:solidFill>
                <a:highlight>
                  <a:srgbClr val="FFFFFF"/>
                </a:highlight>
                <a:latin typeface="Calibri"/>
                <a:ea typeface="Calibri"/>
                <a:cs typeface="Calibri"/>
                <a:sym typeface="Calibri"/>
              </a:rPr>
              <a:t>understood</a:t>
            </a:r>
            <a:r>
              <a:rPr lang="en" sz="1600">
                <a:solidFill>
                  <a:srgbClr val="000000"/>
                </a:solidFill>
                <a:highlight>
                  <a:srgbClr val="FFFFFF"/>
                </a:highlight>
                <a:latin typeface="Calibri"/>
                <a:ea typeface="Calibri"/>
                <a:cs typeface="Calibri"/>
                <a:sym typeface="Calibri"/>
              </a:rPr>
              <a:t> as multiple linear regression units with some functions (also called activation functions) which help model complex mappings between the input and output</a:t>
            </a:r>
            <a:endParaRPr sz="1600">
              <a:solidFill>
                <a:srgbClr val="292929"/>
              </a:solidFill>
              <a:highlight>
                <a:srgbClr val="FFFFFF"/>
              </a:highlight>
              <a:latin typeface="Calibri"/>
              <a:ea typeface="Calibri"/>
              <a:cs typeface="Calibri"/>
              <a:sym typeface="Calibri"/>
            </a:endParaRPr>
          </a:p>
          <a:p>
            <a:pPr indent="0" lvl="0" marL="0" rtl="0" algn="l">
              <a:spcBef>
                <a:spcPts val="0"/>
              </a:spcBef>
              <a:spcAft>
                <a:spcPts val="1200"/>
              </a:spcAft>
              <a:buNone/>
            </a:pPr>
            <a:r>
              <a:t/>
            </a:r>
            <a:endParaRPr sz="1600">
              <a:solidFill>
                <a:srgbClr val="000000"/>
              </a:solidFill>
              <a:highlight>
                <a:srgbClr val="FFFFFF"/>
              </a:highlight>
              <a:latin typeface="Calibri"/>
              <a:ea typeface="Calibri"/>
              <a:cs typeface="Calibri"/>
              <a:sym typeface="Calibri"/>
            </a:endParaRPr>
          </a:p>
        </p:txBody>
      </p:sp>
      <p:pic>
        <p:nvPicPr>
          <p:cNvPr id="203" name="Google Shape;203;p29"/>
          <p:cNvPicPr preferRelativeResize="0"/>
          <p:nvPr/>
        </p:nvPicPr>
        <p:blipFill>
          <a:blip r:embed="rId3">
            <a:alphaModFix/>
          </a:blip>
          <a:stretch>
            <a:fillRect/>
          </a:stretch>
        </p:blipFill>
        <p:spPr>
          <a:xfrm>
            <a:off x="2809075" y="2966700"/>
            <a:ext cx="3063894" cy="21768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Activation Functions</a:t>
            </a:r>
            <a:endParaRPr/>
          </a:p>
        </p:txBody>
      </p:sp>
      <p:pic>
        <p:nvPicPr>
          <p:cNvPr id="209" name="Google Shape;209;p30"/>
          <p:cNvPicPr preferRelativeResize="0"/>
          <p:nvPr/>
        </p:nvPicPr>
        <p:blipFill>
          <a:blip r:embed="rId3">
            <a:alphaModFix/>
          </a:blip>
          <a:stretch>
            <a:fillRect/>
          </a:stretch>
        </p:blipFill>
        <p:spPr>
          <a:xfrm>
            <a:off x="364550" y="1997038"/>
            <a:ext cx="2509375" cy="2157050"/>
          </a:xfrm>
          <a:prstGeom prst="rect">
            <a:avLst/>
          </a:prstGeom>
          <a:noFill/>
          <a:ln>
            <a:noFill/>
          </a:ln>
        </p:spPr>
      </p:pic>
      <p:pic>
        <p:nvPicPr>
          <p:cNvPr id="210" name="Google Shape;210;p30"/>
          <p:cNvPicPr preferRelativeResize="0"/>
          <p:nvPr/>
        </p:nvPicPr>
        <p:blipFill>
          <a:blip r:embed="rId4">
            <a:alphaModFix/>
          </a:blip>
          <a:stretch>
            <a:fillRect/>
          </a:stretch>
        </p:blipFill>
        <p:spPr>
          <a:xfrm>
            <a:off x="3579262" y="2161088"/>
            <a:ext cx="2333875" cy="1777475"/>
          </a:xfrm>
          <a:prstGeom prst="rect">
            <a:avLst/>
          </a:prstGeom>
          <a:noFill/>
          <a:ln>
            <a:noFill/>
          </a:ln>
        </p:spPr>
      </p:pic>
      <p:pic>
        <p:nvPicPr>
          <p:cNvPr id="211" name="Google Shape;211;p30"/>
          <p:cNvPicPr preferRelativeResize="0"/>
          <p:nvPr/>
        </p:nvPicPr>
        <p:blipFill>
          <a:blip r:embed="rId5">
            <a:alphaModFix/>
          </a:blip>
          <a:stretch>
            <a:fillRect/>
          </a:stretch>
        </p:blipFill>
        <p:spPr>
          <a:xfrm>
            <a:off x="6112575" y="1925262"/>
            <a:ext cx="2676375" cy="2300600"/>
          </a:xfrm>
          <a:prstGeom prst="rect">
            <a:avLst/>
          </a:prstGeom>
          <a:noFill/>
          <a:ln>
            <a:noFill/>
          </a:ln>
        </p:spPr>
      </p:pic>
      <p:sp>
        <p:nvSpPr>
          <p:cNvPr id="212" name="Google Shape;212;p30"/>
          <p:cNvSpPr txBox="1"/>
          <p:nvPr/>
        </p:nvSpPr>
        <p:spPr>
          <a:xfrm>
            <a:off x="1195875" y="4037650"/>
            <a:ext cx="80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sigmoid</a:t>
            </a:r>
            <a:endParaRPr>
              <a:latin typeface="Lato"/>
              <a:ea typeface="Lato"/>
              <a:cs typeface="Lato"/>
              <a:sym typeface="Lato"/>
            </a:endParaRPr>
          </a:p>
        </p:txBody>
      </p:sp>
      <p:sp>
        <p:nvSpPr>
          <p:cNvPr id="213" name="Google Shape;213;p30"/>
          <p:cNvSpPr txBox="1"/>
          <p:nvPr/>
        </p:nvSpPr>
        <p:spPr>
          <a:xfrm>
            <a:off x="4344350" y="4074325"/>
            <a:ext cx="80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tanh</a:t>
            </a:r>
            <a:endParaRPr>
              <a:latin typeface="Lato"/>
              <a:ea typeface="Lato"/>
              <a:cs typeface="Lato"/>
              <a:sym typeface="Lato"/>
            </a:endParaRPr>
          </a:p>
        </p:txBody>
      </p:sp>
      <p:sp>
        <p:nvSpPr>
          <p:cNvPr id="214" name="Google Shape;214;p30"/>
          <p:cNvSpPr txBox="1"/>
          <p:nvPr/>
        </p:nvSpPr>
        <p:spPr>
          <a:xfrm>
            <a:off x="7158500" y="4074325"/>
            <a:ext cx="80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ReLU</a:t>
            </a:r>
            <a:endParaRPr>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Intuition of how Neural Networks work</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Artificial Intelligence</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600">
                <a:solidFill>
                  <a:srgbClr val="000000"/>
                </a:solidFill>
                <a:latin typeface="Calibri"/>
                <a:ea typeface="Calibri"/>
                <a:cs typeface="Calibri"/>
                <a:sym typeface="Calibri"/>
              </a:rPr>
              <a:t>Artificial Intelligence:</a:t>
            </a:r>
            <a:r>
              <a:rPr lang="en" sz="1600">
                <a:solidFill>
                  <a:srgbClr val="000000"/>
                </a:solidFill>
                <a:latin typeface="Calibri"/>
                <a:ea typeface="Calibri"/>
                <a:cs typeface="Calibri"/>
                <a:sym typeface="Calibri"/>
              </a:rPr>
              <a:t> </a:t>
            </a:r>
            <a:r>
              <a:rPr lang="en" sz="1600">
                <a:solidFill>
                  <a:srgbClr val="000000"/>
                </a:solidFill>
                <a:highlight>
                  <a:srgbClr val="FFFFFF"/>
                </a:highlight>
                <a:latin typeface="Calibri"/>
                <a:ea typeface="Calibri"/>
                <a:cs typeface="Calibri"/>
                <a:sym typeface="Calibri"/>
              </a:rPr>
              <a:t>means getting a computer to mimic human behaviour in some way.</a:t>
            </a:r>
            <a:endParaRPr sz="1600">
              <a:solidFill>
                <a:srgbClr val="000000"/>
              </a:solidFill>
              <a:highlight>
                <a:srgbClr val="FFFFFF"/>
              </a:highlight>
              <a:latin typeface="Calibri"/>
              <a:ea typeface="Calibri"/>
              <a:cs typeface="Calibri"/>
              <a:sym typeface="Calibri"/>
            </a:endParaRPr>
          </a:p>
          <a:p>
            <a:pPr indent="0" lvl="0" marL="0" rtl="0" algn="l">
              <a:spcBef>
                <a:spcPts val="1200"/>
              </a:spcBef>
              <a:spcAft>
                <a:spcPts val="0"/>
              </a:spcAft>
              <a:buNone/>
            </a:pPr>
            <a:r>
              <a:rPr lang="en" sz="1600">
                <a:solidFill>
                  <a:srgbClr val="000000"/>
                </a:solidFill>
                <a:highlight>
                  <a:srgbClr val="FFFFFF"/>
                </a:highlight>
                <a:latin typeface="Calibri"/>
                <a:ea typeface="Calibri"/>
                <a:cs typeface="Calibri"/>
                <a:sym typeface="Calibri"/>
              </a:rPr>
              <a:t>While some people falsely consider AI a technology, the more accurate approach would be seeing it as a broad concept in which machines can deal with tasks in a way we would call intelligent or smart.</a:t>
            </a:r>
            <a:endParaRPr sz="1600">
              <a:solidFill>
                <a:srgbClr val="000000"/>
              </a:solidFill>
              <a:highlight>
                <a:srgbClr val="FFFFFF"/>
              </a:highlight>
              <a:latin typeface="Calibri"/>
              <a:ea typeface="Calibri"/>
              <a:cs typeface="Calibri"/>
              <a:sym typeface="Calibri"/>
            </a:endParaRPr>
          </a:p>
          <a:p>
            <a:pPr indent="0" lvl="0" marL="0" rtl="0" algn="l">
              <a:spcBef>
                <a:spcPts val="1200"/>
              </a:spcBef>
              <a:spcAft>
                <a:spcPts val="1200"/>
              </a:spcAft>
              <a:buNone/>
            </a:pPr>
            <a:r>
              <a:t/>
            </a:r>
            <a:endParaRPr sz="1600">
              <a:solidFill>
                <a:srgbClr val="000000"/>
              </a:solidFill>
              <a:highlight>
                <a:srgbClr val="FFFFFF"/>
              </a:highlight>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What’s Next?</a:t>
            </a:r>
            <a:endParaRPr/>
          </a:p>
        </p:txBody>
      </p:sp>
      <p:sp>
        <p:nvSpPr>
          <p:cNvPr id="225" name="Google Shape;225;p3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lnSpc>
                <a:spcPct val="100000"/>
              </a:lnSpc>
              <a:spcBef>
                <a:spcPts val="1400"/>
              </a:spcBef>
              <a:spcAft>
                <a:spcPts val="0"/>
              </a:spcAft>
              <a:buNone/>
            </a:pPr>
            <a:r>
              <a:rPr lang="en" sz="1600">
                <a:solidFill>
                  <a:srgbClr val="000000"/>
                </a:solidFill>
                <a:highlight>
                  <a:srgbClr val="FFFFFF"/>
                </a:highlight>
                <a:latin typeface="Calibri"/>
                <a:ea typeface="Calibri"/>
                <a:cs typeface="Calibri"/>
                <a:sym typeface="Calibri"/>
              </a:rPr>
              <a:t>During the coming sessions, we will look more closely at the different types of neural networks out there,  how they work and how they can be used for various applications like image recognition, language understanding, etc.</a:t>
            </a:r>
            <a:endParaRPr sz="1600">
              <a:solidFill>
                <a:srgbClr val="000000"/>
              </a:solidFill>
              <a:highlight>
                <a:srgbClr val="FFFFFF"/>
              </a:highlight>
              <a:latin typeface="Calibri"/>
              <a:ea typeface="Calibri"/>
              <a:cs typeface="Calibri"/>
              <a:sym typeface="Calibri"/>
            </a:endParaRPr>
          </a:p>
          <a:p>
            <a:pPr indent="0" lvl="0" marL="0" rtl="0" algn="l">
              <a:lnSpc>
                <a:spcPct val="100000"/>
              </a:lnSpc>
              <a:spcBef>
                <a:spcPts val="1400"/>
              </a:spcBef>
              <a:spcAft>
                <a:spcPts val="0"/>
              </a:spcAft>
              <a:buNone/>
            </a:pPr>
            <a:r>
              <a:t/>
            </a:r>
            <a:endParaRPr sz="1600">
              <a:solidFill>
                <a:srgbClr val="000000"/>
              </a:solidFill>
              <a:highlight>
                <a:srgbClr val="FFFFFF"/>
              </a:highlight>
              <a:latin typeface="Calibri"/>
              <a:ea typeface="Calibri"/>
              <a:cs typeface="Calibri"/>
              <a:sym typeface="Calibri"/>
            </a:endParaRPr>
          </a:p>
          <a:p>
            <a:pPr indent="0" lvl="0" marL="0" rtl="0" algn="ctr">
              <a:lnSpc>
                <a:spcPct val="100000"/>
              </a:lnSpc>
              <a:spcBef>
                <a:spcPts val="1400"/>
              </a:spcBef>
              <a:spcAft>
                <a:spcPts val="0"/>
              </a:spcAft>
              <a:buNone/>
            </a:pPr>
            <a:r>
              <a:rPr b="1" lang="en" sz="1600">
                <a:solidFill>
                  <a:srgbClr val="000000"/>
                </a:solidFill>
                <a:highlight>
                  <a:srgbClr val="FFFFFF"/>
                </a:highlight>
                <a:latin typeface="Calibri"/>
                <a:ea typeface="Calibri"/>
                <a:cs typeface="Calibri"/>
                <a:sym typeface="Calibri"/>
              </a:rPr>
              <a:t>Now </a:t>
            </a:r>
            <a:r>
              <a:rPr b="1" lang="en" sz="1600">
                <a:solidFill>
                  <a:srgbClr val="000000"/>
                </a:solidFill>
                <a:highlight>
                  <a:srgbClr val="FFFFFF"/>
                </a:highlight>
                <a:latin typeface="Calibri"/>
                <a:ea typeface="Calibri"/>
                <a:cs typeface="Calibri"/>
                <a:sym typeface="Calibri"/>
              </a:rPr>
              <a:t>let's</a:t>
            </a:r>
            <a:r>
              <a:rPr b="1" lang="en" sz="1600">
                <a:solidFill>
                  <a:srgbClr val="000000"/>
                </a:solidFill>
                <a:highlight>
                  <a:srgbClr val="FFFFFF"/>
                </a:highlight>
                <a:latin typeface="Calibri"/>
                <a:ea typeface="Calibri"/>
                <a:cs typeface="Calibri"/>
                <a:sym typeface="Calibri"/>
              </a:rPr>
              <a:t> talk a bit about pytorch</a:t>
            </a:r>
            <a:endParaRPr b="1" sz="1600">
              <a:solidFill>
                <a:srgbClr val="000000"/>
              </a:solidFill>
              <a:highlight>
                <a:srgbClr val="FFFFFF"/>
              </a:highlight>
              <a:latin typeface="Calibri"/>
              <a:ea typeface="Calibri"/>
              <a:cs typeface="Calibri"/>
              <a:sym typeface="Calibri"/>
            </a:endParaRPr>
          </a:p>
          <a:p>
            <a:pPr indent="0" lvl="0" marL="0" rtl="0" algn="l">
              <a:spcBef>
                <a:spcPts val="0"/>
              </a:spcBef>
              <a:spcAft>
                <a:spcPts val="1200"/>
              </a:spcAft>
              <a:buNone/>
            </a:pPr>
            <a:r>
              <a:t/>
            </a:r>
            <a:endParaRPr sz="1600">
              <a:solidFill>
                <a:srgbClr val="000000"/>
              </a:solidFill>
              <a:highlight>
                <a:srgbClr val="FFFFFF"/>
              </a:highlight>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Machine Learning</a:t>
            </a:r>
            <a:endParaRPr/>
          </a:p>
        </p:txBody>
      </p:sp>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1600">
                <a:solidFill>
                  <a:srgbClr val="000000"/>
                </a:solidFill>
                <a:highlight>
                  <a:srgbClr val="FFFFFF"/>
                </a:highlight>
                <a:latin typeface="Calibri"/>
                <a:ea typeface="Calibri"/>
                <a:cs typeface="Calibri"/>
                <a:sym typeface="Calibri"/>
              </a:rPr>
              <a:t>So is Artificial Intelligence and Machine learning the same?</a:t>
            </a:r>
            <a:r>
              <a:rPr lang="en" sz="1600">
                <a:solidFill>
                  <a:srgbClr val="000000"/>
                </a:solidFill>
                <a:highlight>
                  <a:srgbClr val="FFFFFF"/>
                </a:highlight>
                <a:latin typeface="Calibri"/>
                <a:ea typeface="Calibri"/>
                <a:cs typeface="Calibri"/>
                <a:sym typeface="Calibri"/>
              </a:rPr>
              <a:t> Not really. Artificial Intelligence is a broader concept while machine learning is a very common application of AI.</a:t>
            </a:r>
            <a:endParaRPr sz="1600">
              <a:solidFill>
                <a:srgbClr val="000000"/>
              </a:solidFill>
              <a:highlight>
                <a:srgbClr val="FFFFFF"/>
              </a:highlight>
              <a:latin typeface="Calibri"/>
              <a:ea typeface="Calibri"/>
              <a:cs typeface="Calibri"/>
              <a:sym typeface="Calibri"/>
            </a:endParaRPr>
          </a:p>
          <a:p>
            <a:pPr indent="0" lvl="0" marL="0" rtl="0" algn="l">
              <a:spcBef>
                <a:spcPts val="1200"/>
              </a:spcBef>
              <a:spcAft>
                <a:spcPts val="0"/>
              </a:spcAft>
              <a:buNone/>
            </a:pPr>
            <a:r>
              <a:rPr lang="en" sz="1600">
                <a:solidFill>
                  <a:srgbClr val="000000"/>
                </a:solidFill>
                <a:highlight>
                  <a:srgbClr val="FFFFFF"/>
                </a:highlight>
                <a:latin typeface="Calibri"/>
                <a:ea typeface="Calibri"/>
                <a:cs typeface="Calibri"/>
                <a:sym typeface="Calibri"/>
              </a:rPr>
              <a:t>For example: If we give computer information about weather patterns for the last few years. The computer can use “machine learning” algorithms to predict the weather condition tomorrow or the day after and so on.</a:t>
            </a:r>
            <a:endParaRPr sz="1600">
              <a:solidFill>
                <a:srgbClr val="000000"/>
              </a:solidFill>
              <a:highlight>
                <a:srgbClr val="FFFFFF"/>
              </a:highlight>
              <a:latin typeface="Calibri"/>
              <a:ea typeface="Calibri"/>
              <a:cs typeface="Calibri"/>
              <a:sym typeface="Calibri"/>
            </a:endParaRPr>
          </a:p>
          <a:p>
            <a:pPr indent="0" lvl="0" marL="0" rtl="0" algn="l">
              <a:spcBef>
                <a:spcPts val="1200"/>
              </a:spcBef>
              <a:spcAft>
                <a:spcPts val="1200"/>
              </a:spcAft>
              <a:buNone/>
            </a:pPr>
            <a:r>
              <a:t/>
            </a:r>
            <a:endParaRPr sz="1600">
              <a:solidFill>
                <a:srgbClr val="000000"/>
              </a:solidFill>
              <a:highlight>
                <a:srgbClr val="FFFFFF"/>
              </a:highlight>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 more formal definition of Machine Learning</a:t>
            </a:r>
            <a:endParaRPr/>
          </a:p>
        </p:txBody>
      </p:sp>
      <p:sp>
        <p:nvSpPr>
          <p:cNvPr id="105" name="Google Shape;105;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rgbClr val="000000"/>
                </a:solidFill>
                <a:highlight>
                  <a:srgbClr val="FFFFFF"/>
                </a:highlight>
                <a:latin typeface="Calibri"/>
                <a:ea typeface="Calibri"/>
                <a:cs typeface="Calibri"/>
                <a:sym typeface="Calibri"/>
              </a:rPr>
              <a:t>A computer program is said to learn from experience E with respect to some task T and some performance measure P, if its performance on T, as measured by P, improves with experience E.</a:t>
            </a:r>
            <a:endParaRPr sz="1600">
              <a:solidFill>
                <a:srgbClr val="000000"/>
              </a:solidFill>
              <a:highlight>
                <a:srgbClr val="FFFFFF"/>
              </a:highlight>
              <a:latin typeface="Calibri"/>
              <a:ea typeface="Calibri"/>
              <a:cs typeface="Calibri"/>
              <a:sym typeface="Calibri"/>
            </a:endParaRPr>
          </a:p>
          <a:p>
            <a:pPr indent="0" lvl="0" marL="0" rtl="0" algn="l">
              <a:spcBef>
                <a:spcPts val="1200"/>
              </a:spcBef>
              <a:spcAft>
                <a:spcPts val="1200"/>
              </a:spcAft>
              <a:buNone/>
            </a:pPr>
            <a:r>
              <a:t/>
            </a:r>
            <a:endParaRPr sz="1600">
              <a:solidFill>
                <a:srgbClr val="000000"/>
              </a:solidFill>
              <a:highlight>
                <a:srgbClr val="FFFFFF"/>
              </a:highlight>
              <a:latin typeface="Calibri"/>
              <a:ea typeface="Calibri"/>
              <a:cs typeface="Calibri"/>
              <a:sym typeface="Calibri"/>
            </a:endParaRPr>
          </a:p>
        </p:txBody>
      </p:sp>
      <p:pic>
        <p:nvPicPr>
          <p:cNvPr id="106" name="Google Shape;106;p16"/>
          <p:cNvPicPr preferRelativeResize="0"/>
          <p:nvPr/>
        </p:nvPicPr>
        <p:blipFill>
          <a:blip r:embed="rId3">
            <a:alphaModFix/>
          </a:blip>
          <a:stretch>
            <a:fillRect/>
          </a:stretch>
        </p:blipFill>
        <p:spPr>
          <a:xfrm>
            <a:off x="729446" y="3013146"/>
            <a:ext cx="3938075" cy="1947150"/>
          </a:xfrm>
          <a:prstGeom prst="rect">
            <a:avLst/>
          </a:prstGeom>
          <a:noFill/>
          <a:ln>
            <a:noFill/>
          </a:ln>
        </p:spPr>
      </p:pic>
      <p:sp>
        <p:nvSpPr>
          <p:cNvPr id="107" name="Google Shape;107;p16"/>
          <p:cNvSpPr txBox="1"/>
          <p:nvPr/>
        </p:nvSpPr>
        <p:spPr>
          <a:xfrm>
            <a:off x="5033200" y="2967800"/>
            <a:ext cx="38001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Task: Play checkers</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Experience: Past checkers games</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Performance: Winning/Losing</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Supervised and Unsupervised</a:t>
            </a:r>
            <a:endParaRPr/>
          </a:p>
        </p:txBody>
      </p:sp>
      <p:sp>
        <p:nvSpPr>
          <p:cNvPr id="113" name="Google Shape;113;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sz="1600">
                <a:solidFill>
                  <a:srgbClr val="000000"/>
                </a:solidFill>
                <a:highlight>
                  <a:srgbClr val="FFFFFF"/>
                </a:highlight>
                <a:latin typeface="Calibri"/>
                <a:ea typeface="Calibri"/>
                <a:cs typeface="Calibri"/>
                <a:sym typeface="Calibri"/>
              </a:rPr>
              <a:t>Broadly a ML problem can be classified into supervised and unsupervised problems.</a:t>
            </a:r>
            <a:endParaRPr sz="1600">
              <a:solidFill>
                <a:srgbClr val="000000"/>
              </a:solidFill>
              <a:highlight>
                <a:srgbClr val="FFFFFF"/>
              </a:highlight>
              <a:latin typeface="Calibri"/>
              <a:ea typeface="Calibri"/>
              <a:cs typeface="Calibri"/>
              <a:sym typeface="Calibri"/>
            </a:endParaRPr>
          </a:p>
          <a:p>
            <a:pPr indent="0" lvl="0" marL="0" rtl="0" algn="l">
              <a:spcBef>
                <a:spcPts val="1200"/>
              </a:spcBef>
              <a:spcAft>
                <a:spcPts val="0"/>
              </a:spcAft>
              <a:buNone/>
            </a:pPr>
            <a:r>
              <a:rPr b="1" lang="en" sz="1600">
                <a:solidFill>
                  <a:srgbClr val="000000"/>
                </a:solidFill>
                <a:highlight>
                  <a:srgbClr val="FFFFFF"/>
                </a:highlight>
                <a:latin typeface="Calibri"/>
                <a:ea typeface="Calibri"/>
                <a:cs typeface="Calibri"/>
                <a:sym typeface="Calibri"/>
              </a:rPr>
              <a:t>Supervised: </a:t>
            </a:r>
            <a:r>
              <a:rPr lang="en" sz="1600">
                <a:solidFill>
                  <a:srgbClr val="000000"/>
                </a:solidFill>
                <a:highlight>
                  <a:srgbClr val="FFFFFF"/>
                </a:highlight>
                <a:latin typeface="Calibri"/>
                <a:ea typeface="Calibri"/>
                <a:cs typeface="Calibri"/>
                <a:sym typeface="Calibri"/>
              </a:rPr>
              <a:t> we train a model with data which is already labelled or in simpler words we have a dataset which contains information about what the actual output must look like. So once the model learns from this “Training data” it tries to predict the output for a new set of examples by establishing a relationship between the input and output.</a:t>
            </a:r>
            <a:endParaRPr sz="1600">
              <a:solidFill>
                <a:srgbClr val="000000"/>
              </a:solidFill>
              <a:highlight>
                <a:srgbClr val="FFFFFF"/>
              </a:highlight>
              <a:latin typeface="Calibri"/>
              <a:ea typeface="Calibri"/>
              <a:cs typeface="Calibri"/>
              <a:sym typeface="Calibri"/>
            </a:endParaRPr>
          </a:p>
          <a:p>
            <a:pPr indent="0" lvl="0" marL="0" rtl="0" algn="l">
              <a:spcBef>
                <a:spcPts val="1200"/>
              </a:spcBef>
              <a:spcAft>
                <a:spcPts val="1200"/>
              </a:spcAft>
              <a:buNone/>
            </a:pPr>
            <a:r>
              <a:rPr b="1" lang="en" sz="1600">
                <a:solidFill>
                  <a:srgbClr val="000000"/>
                </a:solidFill>
                <a:highlight>
                  <a:srgbClr val="FFFFFF"/>
                </a:highlight>
                <a:latin typeface="Calibri"/>
                <a:ea typeface="Calibri"/>
                <a:cs typeface="Calibri"/>
                <a:sym typeface="Calibri"/>
              </a:rPr>
              <a:t>Unsupervised: </a:t>
            </a:r>
            <a:r>
              <a:rPr lang="en" sz="1600">
                <a:solidFill>
                  <a:srgbClr val="000000"/>
                </a:solidFill>
                <a:highlight>
                  <a:srgbClr val="FFFFFF"/>
                </a:highlight>
                <a:latin typeface="Calibri"/>
                <a:ea typeface="Calibri"/>
                <a:cs typeface="Calibri"/>
                <a:sym typeface="Calibri"/>
              </a:rPr>
              <a:t>training of machine using information that is neither classified nor labelled and allowing the algorithm to act on that information without guidance. Here the task of machine is to group unsorted information according to similarities, patterns and differences without any prior training of data. </a:t>
            </a:r>
            <a:endParaRPr sz="1600">
              <a:solidFill>
                <a:srgbClr val="000000"/>
              </a:solidFill>
              <a:highlight>
                <a:srgbClr val="FFFFFF"/>
              </a:highlight>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Regression and Classification</a:t>
            </a:r>
            <a:endParaRPr/>
          </a:p>
        </p:txBody>
      </p:sp>
      <p:sp>
        <p:nvSpPr>
          <p:cNvPr id="119" name="Google Shape;119;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sz="1600">
                <a:solidFill>
                  <a:srgbClr val="000000"/>
                </a:solidFill>
                <a:highlight>
                  <a:srgbClr val="FFFFFF"/>
                </a:highlight>
                <a:latin typeface="Calibri"/>
                <a:ea typeface="Calibri"/>
                <a:cs typeface="Calibri"/>
                <a:sym typeface="Calibri"/>
              </a:rPr>
              <a:t>Supervised learning problems can be further classified into regression and classification problems</a:t>
            </a:r>
            <a:endParaRPr sz="1600">
              <a:solidFill>
                <a:srgbClr val="000000"/>
              </a:solidFill>
              <a:highlight>
                <a:srgbClr val="FFFFFF"/>
              </a:highlight>
              <a:latin typeface="Calibri"/>
              <a:ea typeface="Calibri"/>
              <a:cs typeface="Calibri"/>
              <a:sym typeface="Calibri"/>
            </a:endParaRPr>
          </a:p>
          <a:p>
            <a:pPr indent="0" lvl="0" marL="0" rtl="0" algn="l">
              <a:spcBef>
                <a:spcPts val="1200"/>
              </a:spcBef>
              <a:spcAft>
                <a:spcPts val="0"/>
              </a:spcAft>
              <a:buNone/>
            </a:pPr>
            <a:r>
              <a:rPr b="1" lang="en" sz="1600">
                <a:solidFill>
                  <a:srgbClr val="000000"/>
                </a:solidFill>
                <a:highlight>
                  <a:srgbClr val="FFFFFF"/>
                </a:highlight>
                <a:latin typeface="Calibri"/>
                <a:ea typeface="Calibri"/>
                <a:cs typeface="Calibri"/>
                <a:sym typeface="Calibri"/>
              </a:rPr>
              <a:t>Regression: </a:t>
            </a:r>
            <a:r>
              <a:rPr lang="en" sz="1600">
                <a:solidFill>
                  <a:srgbClr val="000000"/>
                </a:solidFill>
                <a:highlight>
                  <a:srgbClr val="FFFFFF"/>
                </a:highlight>
                <a:latin typeface="Calibri"/>
                <a:ea typeface="Calibri"/>
                <a:cs typeface="Calibri"/>
                <a:sym typeface="Calibri"/>
              </a:rPr>
              <a:t>Whenever we are trying to predict results within a continuous output, meaning we are trying to map some input variables to some continuous function. For example: Given the characteristics of a mobile phone, we need to predict the approximate price of the mobile phone.</a:t>
            </a:r>
            <a:endParaRPr sz="1600">
              <a:solidFill>
                <a:srgbClr val="000000"/>
              </a:solidFill>
              <a:highlight>
                <a:srgbClr val="FFFFFF"/>
              </a:highlight>
              <a:latin typeface="Calibri"/>
              <a:ea typeface="Calibri"/>
              <a:cs typeface="Calibri"/>
              <a:sym typeface="Calibri"/>
            </a:endParaRPr>
          </a:p>
          <a:p>
            <a:pPr indent="0" lvl="0" marL="0" rtl="0" algn="l">
              <a:spcBef>
                <a:spcPts val="1200"/>
              </a:spcBef>
              <a:spcAft>
                <a:spcPts val="1200"/>
              </a:spcAft>
              <a:buNone/>
            </a:pPr>
            <a:r>
              <a:rPr b="1" lang="en" sz="1600">
                <a:solidFill>
                  <a:srgbClr val="000000"/>
                </a:solidFill>
                <a:highlight>
                  <a:srgbClr val="FFFFFF"/>
                </a:highlight>
                <a:latin typeface="Calibri"/>
                <a:ea typeface="Calibri"/>
                <a:cs typeface="Calibri"/>
                <a:sym typeface="Calibri"/>
              </a:rPr>
              <a:t>Classification: </a:t>
            </a:r>
            <a:r>
              <a:rPr lang="en" sz="1600">
                <a:solidFill>
                  <a:srgbClr val="000000"/>
                </a:solidFill>
                <a:highlight>
                  <a:srgbClr val="FFFFFF"/>
                </a:highlight>
                <a:latin typeface="Calibri"/>
                <a:ea typeface="Calibri"/>
                <a:cs typeface="Calibri"/>
                <a:sym typeface="Calibri"/>
              </a:rPr>
              <a:t> Whenever we are trying to classify the output into specific categories, meaning we need to map some input variables to output some discrete values. For example: Given an image of an animal, we need to classify into whether its a cat or a dog.</a:t>
            </a:r>
            <a:endParaRPr sz="1600">
              <a:solidFill>
                <a:srgbClr val="000000"/>
              </a:solidFill>
              <a:highlight>
                <a:srgbClr val="FFFFFF"/>
              </a:highlight>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19"/>
          <p:cNvPicPr preferRelativeResize="0"/>
          <p:nvPr/>
        </p:nvPicPr>
        <p:blipFill>
          <a:blip r:embed="rId3">
            <a:alphaModFix/>
          </a:blip>
          <a:stretch>
            <a:fillRect/>
          </a:stretch>
        </p:blipFill>
        <p:spPr>
          <a:xfrm>
            <a:off x="413100" y="1520600"/>
            <a:ext cx="2574774" cy="1931075"/>
          </a:xfrm>
          <a:prstGeom prst="rect">
            <a:avLst/>
          </a:prstGeom>
          <a:noFill/>
          <a:ln>
            <a:noFill/>
          </a:ln>
        </p:spPr>
      </p:pic>
      <p:pic>
        <p:nvPicPr>
          <p:cNvPr id="125" name="Google Shape;125;p19"/>
          <p:cNvPicPr preferRelativeResize="0"/>
          <p:nvPr/>
        </p:nvPicPr>
        <p:blipFill>
          <a:blip r:embed="rId4">
            <a:alphaModFix/>
          </a:blip>
          <a:stretch>
            <a:fillRect/>
          </a:stretch>
        </p:blipFill>
        <p:spPr>
          <a:xfrm>
            <a:off x="5815275" y="1407487"/>
            <a:ext cx="3122227" cy="1756250"/>
          </a:xfrm>
          <a:prstGeom prst="rect">
            <a:avLst/>
          </a:prstGeom>
          <a:noFill/>
          <a:ln>
            <a:noFill/>
          </a:ln>
        </p:spPr>
      </p:pic>
      <p:pic>
        <p:nvPicPr>
          <p:cNvPr id="126" name="Google Shape;126;p19"/>
          <p:cNvPicPr preferRelativeResize="0"/>
          <p:nvPr/>
        </p:nvPicPr>
        <p:blipFill>
          <a:blip r:embed="rId5">
            <a:alphaModFix/>
          </a:blip>
          <a:stretch>
            <a:fillRect/>
          </a:stretch>
        </p:blipFill>
        <p:spPr>
          <a:xfrm>
            <a:off x="3289049" y="2634575"/>
            <a:ext cx="2385825" cy="2318424"/>
          </a:xfrm>
          <a:prstGeom prst="rect">
            <a:avLst/>
          </a:prstGeom>
          <a:noFill/>
          <a:ln>
            <a:noFill/>
          </a:ln>
        </p:spPr>
      </p:pic>
      <p:sp>
        <p:nvSpPr>
          <p:cNvPr id="127" name="Google Shape;127;p19"/>
          <p:cNvSpPr txBox="1"/>
          <p:nvPr/>
        </p:nvSpPr>
        <p:spPr>
          <a:xfrm>
            <a:off x="697888" y="3451675"/>
            <a:ext cx="2005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Lato"/>
                <a:ea typeface="Lato"/>
                <a:cs typeface="Lato"/>
                <a:sym typeface="Lato"/>
              </a:rPr>
              <a:t>Regression</a:t>
            </a:r>
            <a:endParaRPr b="1">
              <a:latin typeface="Lato"/>
              <a:ea typeface="Lato"/>
              <a:cs typeface="Lato"/>
              <a:sym typeface="Lato"/>
            </a:endParaRPr>
          </a:p>
        </p:txBody>
      </p:sp>
      <p:sp>
        <p:nvSpPr>
          <p:cNvPr id="128" name="Google Shape;128;p19"/>
          <p:cNvSpPr txBox="1"/>
          <p:nvPr/>
        </p:nvSpPr>
        <p:spPr>
          <a:xfrm>
            <a:off x="3569400" y="2171550"/>
            <a:ext cx="2005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Lato"/>
                <a:ea typeface="Lato"/>
                <a:cs typeface="Lato"/>
                <a:sym typeface="Lato"/>
              </a:rPr>
              <a:t>Clustering</a:t>
            </a:r>
            <a:endParaRPr b="1">
              <a:latin typeface="Lato"/>
              <a:ea typeface="Lato"/>
              <a:cs typeface="Lato"/>
              <a:sym typeface="Lato"/>
            </a:endParaRPr>
          </a:p>
        </p:txBody>
      </p:sp>
      <p:sp>
        <p:nvSpPr>
          <p:cNvPr id="129" name="Google Shape;129;p19"/>
          <p:cNvSpPr txBox="1"/>
          <p:nvPr/>
        </p:nvSpPr>
        <p:spPr>
          <a:xfrm>
            <a:off x="6373788" y="3051475"/>
            <a:ext cx="2005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Lato"/>
                <a:ea typeface="Lato"/>
                <a:cs typeface="Lato"/>
                <a:sym typeface="Lato"/>
              </a:rPr>
              <a:t>Classification</a:t>
            </a:r>
            <a:endParaRPr b="1">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Linear Regression</a:t>
            </a:r>
            <a:endParaRPr/>
          </a:p>
        </p:txBody>
      </p:sp>
      <p:sp>
        <p:nvSpPr>
          <p:cNvPr id="135" name="Google Shape;135;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lnSpc>
                <a:spcPct val="100000"/>
              </a:lnSpc>
              <a:spcBef>
                <a:spcPts val="1400"/>
              </a:spcBef>
              <a:spcAft>
                <a:spcPts val="0"/>
              </a:spcAft>
              <a:buNone/>
            </a:pPr>
            <a:r>
              <a:rPr lang="en" sz="1600">
                <a:solidFill>
                  <a:srgbClr val="000000"/>
                </a:solidFill>
                <a:highlight>
                  <a:srgbClr val="FFFFFF"/>
                </a:highlight>
                <a:latin typeface="Calibri"/>
                <a:ea typeface="Calibri"/>
                <a:cs typeface="Calibri"/>
                <a:sym typeface="Calibri"/>
              </a:rPr>
              <a:t>As the name suggests, a linear regression model tries to map the output variable with the input variable in a linear fashion. In rather simpler words, a linear regression model assumes a linear relationship between a dependent, continuous variable Y with one or more independent variables called X.</a:t>
            </a:r>
            <a:endParaRPr sz="1600">
              <a:solidFill>
                <a:srgbClr val="292929"/>
              </a:solidFill>
              <a:highlight>
                <a:srgbClr val="FFFFFF"/>
              </a:highlight>
              <a:latin typeface="Calibri"/>
              <a:ea typeface="Calibri"/>
              <a:cs typeface="Calibri"/>
              <a:sym typeface="Calibri"/>
            </a:endParaRPr>
          </a:p>
          <a:p>
            <a:pPr indent="0" lvl="0" marL="0" rtl="0" algn="l">
              <a:spcBef>
                <a:spcPts val="0"/>
              </a:spcBef>
              <a:spcAft>
                <a:spcPts val="1200"/>
              </a:spcAft>
              <a:buNone/>
            </a:pPr>
            <a:r>
              <a:t/>
            </a:r>
            <a:endParaRPr sz="1600">
              <a:solidFill>
                <a:srgbClr val="000000"/>
              </a:solidFill>
              <a:highlight>
                <a:srgbClr val="FFFFFF"/>
              </a:highlight>
              <a:latin typeface="Calibri"/>
              <a:ea typeface="Calibri"/>
              <a:cs typeface="Calibri"/>
              <a:sym typeface="Calibri"/>
            </a:endParaRPr>
          </a:p>
        </p:txBody>
      </p:sp>
      <p:pic>
        <p:nvPicPr>
          <p:cNvPr id="136" name="Google Shape;136;p20"/>
          <p:cNvPicPr preferRelativeResize="0"/>
          <p:nvPr/>
        </p:nvPicPr>
        <p:blipFill>
          <a:blip r:embed="rId3">
            <a:alphaModFix/>
          </a:blip>
          <a:stretch>
            <a:fillRect/>
          </a:stretch>
        </p:blipFill>
        <p:spPr>
          <a:xfrm>
            <a:off x="729450" y="3253550"/>
            <a:ext cx="2137705" cy="1768225"/>
          </a:xfrm>
          <a:prstGeom prst="rect">
            <a:avLst/>
          </a:prstGeom>
          <a:noFill/>
          <a:ln>
            <a:noFill/>
          </a:ln>
        </p:spPr>
      </p:pic>
      <p:sp>
        <p:nvSpPr>
          <p:cNvPr id="137" name="Google Shape;137;p20"/>
          <p:cNvSpPr txBox="1"/>
          <p:nvPr/>
        </p:nvSpPr>
        <p:spPr>
          <a:xfrm>
            <a:off x="3960475" y="3095450"/>
            <a:ext cx="3954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latin typeface="Lato"/>
                <a:ea typeface="Lato"/>
                <a:cs typeface="Lato"/>
                <a:sym typeface="Lato"/>
              </a:rPr>
              <a:t>Y = MX + C</a:t>
            </a:r>
            <a:endParaRPr b="1" sz="1800">
              <a:latin typeface="Lato"/>
              <a:ea typeface="Lato"/>
              <a:cs typeface="Lato"/>
              <a:sym typeface="Lato"/>
            </a:endParaRPr>
          </a:p>
        </p:txBody>
      </p:sp>
      <p:sp>
        <p:nvSpPr>
          <p:cNvPr id="138" name="Google Shape;138;p20"/>
          <p:cNvSpPr txBox="1"/>
          <p:nvPr/>
        </p:nvSpPr>
        <p:spPr>
          <a:xfrm>
            <a:off x="3677600" y="3481200"/>
            <a:ext cx="54663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highlight>
                  <a:srgbClr val="FFFFFF"/>
                </a:highlight>
                <a:latin typeface="Calibri"/>
                <a:ea typeface="Calibri"/>
                <a:cs typeface="Calibri"/>
                <a:sym typeface="Calibri"/>
              </a:rPr>
              <a:t>Here,</a:t>
            </a:r>
            <a:endParaRPr sz="1600">
              <a:highlight>
                <a:srgbClr val="FFFFFF"/>
              </a:highlight>
              <a:latin typeface="Calibri"/>
              <a:ea typeface="Calibri"/>
              <a:cs typeface="Calibri"/>
              <a:sym typeface="Calibri"/>
            </a:endParaRPr>
          </a:p>
          <a:p>
            <a:pPr indent="0" lvl="0" marL="0" rtl="0" algn="l">
              <a:spcBef>
                <a:spcPts val="0"/>
              </a:spcBef>
              <a:spcAft>
                <a:spcPts val="0"/>
              </a:spcAft>
              <a:buNone/>
            </a:pPr>
            <a:r>
              <a:rPr lang="en" sz="1600">
                <a:highlight>
                  <a:srgbClr val="FFFFFF"/>
                </a:highlight>
                <a:latin typeface="Calibri"/>
                <a:ea typeface="Calibri"/>
                <a:cs typeface="Calibri"/>
                <a:sym typeface="Calibri"/>
              </a:rPr>
              <a:t>Y = dependent, continuous variable (eg: cost of a house)</a:t>
            </a:r>
            <a:endParaRPr sz="1600">
              <a:highlight>
                <a:srgbClr val="FFFFFF"/>
              </a:highlight>
              <a:latin typeface="Calibri"/>
              <a:ea typeface="Calibri"/>
              <a:cs typeface="Calibri"/>
              <a:sym typeface="Calibri"/>
            </a:endParaRPr>
          </a:p>
          <a:p>
            <a:pPr indent="0" lvl="0" marL="0" rtl="0" algn="l">
              <a:spcBef>
                <a:spcPts val="0"/>
              </a:spcBef>
              <a:spcAft>
                <a:spcPts val="0"/>
              </a:spcAft>
              <a:buNone/>
            </a:pPr>
            <a:r>
              <a:rPr lang="en" sz="1600">
                <a:highlight>
                  <a:srgbClr val="FFFFFF"/>
                </a:highlight>
                <a:latin typeface="Calibri"/>
                <a:ea typeface="Calibri"/>
                <a:cs typeface="Calibri"/>
                <a:sym typeface="Calibri"/>
              </a:rPr>
              <a:t>X = independent (eg: square feet area of house)</a:t>
            </a:r>
            <a:endParaRPr sz="1600">
              <a:highlight>
                <a:srgbClr val="FFFFFF"/>
              </a:highlight>
              <a:latin typeface="Calibri"/>
              <a:ea typeface="Calibri"/>
              <a:cs typeface="Calibri"/>
              <a:sym typeface="Calibri"/>
            </a:endParaRPr>
          </a:p>
          <a:p>
            <a:pPr indent="0" lvl="0" marL="0" rtl="0" algn="l">
              <a:spcBef>
                <a:spcPts val="0"/>
              </a:spcBef>
              <a:spcAft>
                <a:spcPts val="0"/>
              </a:spcAft>
              <a:buNone/>
            </a:pPr>
            <a:r>
              <a:rPr lang="en" sz="1600">
                <a:highlight>
                  <a:srgbClr val="FFFFFF"/>
                </a:highlight>
                <a:latin typeface="Calibri"/>
                <a:ea typeface="Calibri"/>
                <a:cs typeface="Calibri"/>
                <a:sym typeface="Calibri"/>
              </a:rPr>
              <a:t>M, C = weight and bias terms of the linear regression model</a:t>
            </a:r>
            <a:endParaRPr>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21"/>
          <p:cNvPicPr preferRelativeResize="0"/>
          <p:nvPr/>
        </p:nvPicPr>
        <p:blipFill>
          <a:blip r:embed="rId3">
            <a:alphaModFix/>
          </a:blip>
          <a:stretch>
            <a:fillRect/>
          </a:stretch>
        </p:blipFill>
        <p:spPr>
          <a:xfrm>
            <a:off x="191000" y="1472325"/>
            <a:ext cx="4628351" cy="1693300"/>
          </a:xfrm>
          <a:prstGeom prst="rect">
            <a:avLst/>
          </a:prstGeom>
          <a:noFill/>
          <a:ln>
            <a:noFill/>
          </a:ln>
        </p:spPr>
      </p:pic>
      <p:pic>
        <p:nvPicPr>
          <p:cNvPr id="144" name="Google Shape;144;p21"/>
          <p:cNvPicPr preferRelativeResize="0"/>
          <p:nvPr/>
        </p:nvPicPr>
        <p:blipFill>
          <a:blip r:embed="rId4">
            <a:alphaModFix/>
          </a:blip>
          <a:stretch>
            <a:fillRect/>
          </a:stretch>
        </p:blipFill>
        <p:spPr>
          <a:xfrm>
            <a:off x="5235375" y="1507925"/>
            <a:ext cx="3236499" cy="1622100"/>
          </a:xfrm>
          <a:prstGeom prst="rect">
            <a:avLst/>
          </a:prstGeom>
          <a:noFill/>
          <a:ln>
            <a:noFill/>
          </a:ln>
        </p:spPr>
      </p:pic>
      <p:pic>
        <p:nvPicPr>
          <p:cNvPr id="145" name="Google Shape;145;p21"/>
          <p:cNvPicPr preferRelativeResize="0"/>
          <p:nvPr/>
        </p:nvPicPr>
        <p:blipFill>
          <a:blip r:embed="rId5">
            <a:alphaModFix/>
          </a:blip>
          <a:stretch>
            <a:fillRect/>
          </a:stretch>
        </p:blipFill>
        <p:spPr>
          <a:xfrm>
            <a:off x="1311226" y="3218125"/>
            <a:ext cx="3340985" cy="1708675"/>
          </a:xfrm>
          <a:prstGeom prst="rect">
            <a:avLst/>
          </a:prstGeom>
          <a:noFill/>
          <a:ln>
            <a:noFill/>
          </a:ln>
        </p:spPr>
      </p:pic>
      <p:sp>
        <p:nvSpPr>
          <p:cNvPr id="146" name="Google Shape;146;p21"/>
          <p:cNvSpPr txBox="1"/>
          <p:nvPr/>
        </p:nvSpPr>
        <p:spPr>
          <a:xfrm>
            <a:off x="4931325" y="3452575"/>
            <a:ext cx="40053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Lato"/>
                <a:ea typeface="Lato"/>
                <a:cs typeface="Lato"/>
                <a:sym typeface="Lato"/>
              </a:rPr>
              <a:t>BUT, How do you determine the best fit line</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(or)</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How do you find the values of m and c for optimal solutions</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